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6" d="100"/>
          <a:sy n="26" d="100"/>
        </p:scale>
        <p:origin x="-68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B1FBB-C438-46B1-8594-186C7144E896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FE0A-85BA-4790-8DFE-2781A0E172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hr.nlm.nih.gov/gene/CYBB" TargetMode="External"/><Relationship Id="rId2" Type="http://schemas.openxmlformats.org/officeDocument/2006/relationships/hyperlink" Target="https://ghr.nlm.nih.gov/gene/CY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hr.nlm.nih.gov/gene/NCF4" TargetMode="External"/><Relationship Id="rId5" Type="http://schemas.openxmlformats.org/officeDocument/2006/relationships/hyperlink" Target="https://ghr.nlm.nih.gov/gene/NCF2" TargetMode="External"/><Relationship Id="rId4" Type="http://schemas.openxmlformats.org/officeDocument/2006/relationships/hyperlink" Target="https://ghr.nlm.nih.gov/gene/NCF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Chronic </a:t>
            </a:r>
            <a:r>
              <a:rPr lang="en-US" b="1" dirty="0" err="1"/>
              <a:t>granulomatous</a:t>
            </a:r>
            <a:r>
              <a:rPr lang="en-US" b="1" dirty="0"/>
              <a:t> disease in </a:t>
            </a:r>
            <a:r>
              <a:rPr lang="en-US" b="1" dirty="0" err="1"/>
              <a:t>Sohag</a:t>
            </a:r>
            <a:r>
              <a:rPr lang="en-US" b="1" dirty="0"/>
              <a:t> university hospital: Case series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Eman</a:t>
            </a:r>
            <a:r>
              <a:rPr lang="en-US" dirty="0" smtClean="0"/>
              <a:t> Mohamed </a:t>
            </a:r>
            <a:r>
              <a:rPr lang="en-US" dirty="0" err="1" smtClean="0"/>
              <a:t>Fahmy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Pneumonia, lymphadenitis and </a:t>
            </a:r>
            <a:r>
              <a:rPr lang="en-US" dirty="0" err="1"/>
              <a:t>osteomyelitis</a:t>
            </a:r>
            <a:r>
              <a:rPr lang="en-US" dirty="0"/>
              <a:t>. Staphylococcus </a:t>
            </a:r>
            <a:r>
              <a:rPr lang="en-US" dirty="0" err="1"/>
              <a:t>Aureus</a:t>
            </a:r>
            <a:r>
              <a:rPr lang="en-US" dirty="0"/>
              <a:t>, </a:t>
            </a:r>
            <a:r>
              <a:rPr lang="en-US" dirty="0" err="1"/>
              <a:t>MycobacteriaTB</a:t>
            </a:r>
            <a:r>
              <a:rPr lang="en-US" dirty="0"/>
              <a:t> , </a:t>
            </a:r>
            <a:r>
              <a:rPr lang="en-US" dirty="0" err="1"/>
              <a:t>Klebsiella</a:t>
            </a:r>
            <a:r>
              <a:rPr lang="en-US" dirty="0"/>
              <a:t>, Atypical mycobacterium were the commonest </a:t>
            </a:r>
            <a:r>
              <a:rPr lang="en-US" dirty="0" err="1"/>
              <a:t>bacterias</a:t>
            </a:r>
            <a:r>
              <a:rPr lang="en-US" dirty="0"/>
              <a:t> with </a:t>
            </a:r>
            <a:r>
              <a:rPr lang="en-US" dirty="0" err="1"/>
              <a:t>Aspergillus</a:t>
            </a:r>
            <a:r>
              <a:rPr lang="en-US" dirty="0"/>
              <a:t> and </a:t>
            </a:r>
            <a:r>
              <a:rPr lang="en-US" dirty="0" err="1"/>
              <a:t>candida</a:t>
            </a:r>
            <a:r>
              <a:rPr lang="en-US" dirty="0"/>
              <a:t> were the commonest isolated fungi in our series. All cases showed </a:t>
            </a:r>
            <a:r>
              <a:rPr lang="en-US" dirty="0" err="1"/>
              <a:t>leucocytosis</a:t>
            </a:r>
            <a:r>
              <a:rPr lang="en-US" dirty="0"/>
              <a:t> and  positive NBT test and DHR test. All children with CGD should be given routine chemoprophylaxis with </a:t>
            </a:r>
            <a:r>
              <a:rPr lang="en-US" dirty="0" err="1"/>
              <a:t>trimethoprim-sulfmethoxazole</a:t>
            </a:r>
            <a:r>
              <a:rPr lang="en-US" dirty="0"/>
              <a:t> and </a:t>
            </a:r>
            <a:r>
              <a:rPr lang="en-US" dirty="0" err="1"/>
              <a:t>Itraconazole</a:t>
            </a:r>
            <a:r>
              <a:rPr lang="en-US" dirty="0"/>
              <a:t>. Families should be screened and counseled during future conceptions.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/>
              <a:t>Landing B.H et al, A syndrome of recurrent infection and infiltration of viscera by pigmented lipid </a:t>
            </a:r>
            <a:r>
              <a:rPr lang="en-US" dirty="0" err="1"/>
              <a:t>histiocytes</a:t>
            </a:r>
            <a:r>
              <a:rPr lang="en-US" dirty="0"/>
              <a:t>. </a:t>
            </a:r>
            <a:r>
              <a:rPr lang="en-US" i="1" dirty="0"/>
              <a:t>Pediatrics </a:t>
            </a:r>
            <a:r>
              <a:rPr lang="en-US" dirty="0"/>
              <a:t>20:431-438, 1957.</a:t>
            </a:r>
          </a:p>
          <a:p>
            <a:pPr lvl="0"/>
            <a:r>
              <a:rPr lang="en-US" dirty="0" err="1"/>
              <a:t>Leusen</a:t>
            </a:r>
            <a:r>
              <a:rPr lang="en-US" dirty="0"/>
              <a:t> J.H.W. et al. A point mutation in gp91-phox of </a:t>
            </a:r>
            <a:r>
              <a:rPr lang="en-US" dirty="0" err="1"/>
              <a:t>cytochrome</a:t>
            </a:r>
            <a:r>
              <a:rPr lang="en-US" dirty="0"/>
              <a:t> b558 of the human NADPH  </a:t>
            </a:r>
            <a:r>
              <a:rPr lang="en-US" dirty="0" err="1"/>
              <a:t>oxidase</a:t>
            </a:r>
            <a:r>
              <a:rPr lang="en-US" dirty="0"/>
              <a:t> leading to defective translocation of the </a:t>
            </a:r>
            <a:r>
              <a:rPr lang="en-US" dirty="0" err="1"/>
              <a:t>cytosolic</a:t>
            </a:r>
            <a:r>
              <a:rPr lang="en-US" dirty="0"/>
              <a:t> proteins p47-phox and p67-phox. </a:t>
            </a:r>
            <a:r>
              <a:rPr lang="en-US" i="1" dirty="0"/>
              <a:t>J </a:t>
            </a:r>
            <a:r>
              <a:rPr lang="en-US" i="1" dirty="0" err="1"/>
              <a:t>Clin</a:t>
            </a:r>
            <a:r>
              <a:rPr lang="en-US" i="1" dirty="0"/>
              <a:t> Invest </a:t>
            </a:r>
            <a:r>
              <a:rPr lang="en-US" dirty="0"/>
              <a:t>93: 2120-2126, 1994.</a:t>
            </a:r>
          </a:p>
          <a:p>
            <a:pPr lvl="0"/>
            <a:r>
              <a:rPr lang="en-US" dirty="0" err="1"/>
              <a:t>Towbin</a:t>
            </a:r>
            <a:r>
              <a:rPr lang="en-US" dirty="0"/>
              <a:t> AJ, Chaves I. Chronic </a:t>
            </a:r>
            <a:r>
              <a:rPr lang="en-US" dirty="0" err="1"/>
              <a:t>granulomatous</a:t>
            </a:r>
            <a:r>
              <a:rPr lang="en-US" dirty="0"/>
              <a:t> disease. </a:t>
            </a:r>
            <a:r>
              <a:rPr lang="en-US" dirty="0" err="1"/>
              <a:t>Pediatr</a:t>
            </a:r>
            <a:r>
              <a:rPr lang="en-US" dirty="0"/>
              <a:t> </a:t>
            </a:r>
            <a:r>
              <a:rPr lang="en-US" dirty="0" err="1"/>
              <a:t>Radiol</a:t>
            </a:r>
            <a:r>
              <a:rPr lang="en-US" dirty="0"/>
              <a:t>. 2010;40 (5):657-68.</a:t>
            </a:r>
          </a:p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Curnutte</a:t>
            </a:r>
            <a:r>
              <a:rPr lang="en-US" dirty="0"/>
              <a:t>  JT: Chronic </a:t>
            </a:r>
            <a:r>
              <a:rPr lang="en-US" dirty="0" err="1"/>
              <a:t>granulomatous</a:t>
            </a:r>
            <a:r>
              <a:rPr lang="en-US" dirty="0"/>
              <a:t> disease: the solving of a clinical riddle at the molecular level. </a:t>
            </a:r>
            <a:r>
              <a:rPr lang="en-US" dirty="0" err="1"/>
              <a:t>Clin</a:t>
            </a:r>
            <a:r>
              <a:rPr lang="en-US" dirty="0"/>
              <a:t> </a:t>
            </a:r>
            <a:r>
              <a:rPr lang="en-US" dirty="0" err="1"/>
              <a:t>Immunol</a:t>
            </a:r>
            <a:r>
              <a:rPr lang="en-US" dirty="0"/>
              <a:t> </a:t>
            </a:r>
            <a:r>
              <a:rPr lang="en-US" dirty="0" err="1"/>
              <a:t>Immunopathol</a:t>
            </a:r>
            <a:r>
              <a:rPr lang="en-US" dirty="0"/>
              <a:t> 1993, 67:S2-15.</a:t>
            </a:r>
          </a:p>
          <a:p>
            <a:pPr lvl="0"/>
            <a:r>
              <a:rPr lang="en-US" dirty="0"/>
              <a:t>Al-</a:t>
            </a:r>
            <a:r>
              <a:rPr lang="en-US" dirty="0" err="1"/>
              <a:t>Khuwaitir</a:t>
            </a:r>
            <a:r>
              <a:rPr lang="en-US" dirty="0"/>
              <a:t> TS, et al: Chronic </a:t>
            </a:r>
            <a:r>
              <a:rPr lang="en-US" dirty="0" err="1"/>
              <a:t>granulomatous</a:t>
            </a:r>
            <a:r>
              <a:rPr lang="en-US" dirty="0"/>
              <a:t> disease with recurrent hepatic abscesses in an adult. Saudi Med J 2007, 28:1593-1596</a:t>
            </a:r>
          </a:p>
          <a:p>
            <a:pPr lvl="0"/>
            <a:r>
              <a:rPr lang="en-US" dirty="0" err="1"/>
              <a:t>Winkelstein</a:t>
            </a:r>
            <a:r>
              <a:rPr lang="en-US" dirty="0"/>
              <a:t> JA, et al: Chronic </a:t>
            </a:r>
            <a:r>
              <a:rPr lang="en-US" dirty="0" err="1"/>
              <a:t>granulomatous</a:t>
            </a:r>
            <a:r>
              <a:rPr lang="en-US" dirty="0"/>
              <a:t> disease. Report on a national registry of 368 patients. Medicine (Baltimore) 2000, 79:155-169.</a:t>
            </a:r>
          </a:p>
          <a:p>
            <a:pPr lvl="0"/>
            <a:r>
              <a:rPr lang="en-US" dirty="0" err="1"/>
              <a:t>Elloumi</a:t>
            </a:r>
            <a:r>
              <a:rPr lang="en-US" dirty="0"/>
              <a:t> HZ, Holland SM. Diagnostic assays for chronic </a:t>
            </a:r>
            <a:r>
              <a:rPr lang="en-US" dirty="0" err="1"/>
              <a:t>granulomatous</a:t>
            </a:r>
            <a:r>
              <a:rPr lang="en-US" dirty="0"/>
              <a:t> disease and other </a:t>
            </a:r>
            <a:r>
              <a:rPr lang="en-US" dirty="0" err="1"/>
              <a:t>neutrophil</a:t>
            </a:r>
            <a:r>
              <a:rPr lang="en-US" dirty="0"/>
              <a:t> disorders. Methods Mol Biol. 2007;412:505-23. </a:t>
            </a:r>
          </a:p>
          <a:p>
            <a:pPr lvl="0"/>
            <a:r>
              <a:rPr lang="en-US" dirty="0" err="1"/>
              <a:t>Mouy</a:t>
            </a:r>
            <a:r>
              <a:rPr lang="en-US" dirty="0"/>
              <a:t> R. et al. Incidence, severity and prevention of infections in Chronic </a:t>
            </a:r>
            <a:r>
              <a:rPr lang="en-US" dirty="0" err="1"/>
              <a:t>Granulomatous</a:t>
            </a:r>
            <a:r>
              <a:rPr lang="en-US" dirty="0"/>
              <a:t> Disease. </a:t>
            </a:r>
            <a:r>
              <a:rPr lang="en-US" i="1" dirty="0"/>
              <a:t>J </a:t>
            </a:r>
            <a:r>
              <a:rPr lang="en-US" i="1" dirty="0" err="1"/>
              <a:t>Pediatr</a:t>
            </a:r>
            <a:r>
              <a:rPr lang="en-US" i="1" dirty="0"/>
              <a:t> </a:t>
            </a:r>
            <a:r>
              <a:rPr lang="en-US" dirty="0"/>
              <a:t>114: 555-560, 1989</a:t>
            </a:r>
          </a:p>
          <a:p>
            <a:r>
              <a:rPr lang="en-US"/>
              <a:t/>
            </a:r>
            <a:br>
              <a:rPr lang="en-US"/>
            </a:br>
            <a:r>
              <a:rPr lang="en-US"/>
              <a:t> 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Introduction</a:t>
            </a:r>
            <a:r>
              <a:rPr lang="en-US" dirty="0"/>
              <a:t>: Chronic </a:t>
            </a:r>
            <a:r>
              <a:rPr lang="en-US" dirty="0" err="1"/>
              <a:t>granulomatous</a:t>
            </a:r>
            <a:r>
              <a:rPr lang="en-US" dirty="0"/>
              <a:t> disease (CGD) is a rare inherited immunodeficiency disorder with an incidence of 4-5 per 1 million individuals. It is caused by mutation in 5 genes, </a:t>
            </a:r>
            <a:r>
              <a:rPr lang="en-US" i="1" dirty="0">
                <a:hlinkClick r:id="rId2"/>
              </a:rPr>
              <a:t>CYBA</a:t>
            </a:r>
            <a:r>
              <a:rPr lang="en-US" dirty="0"/>
              <a:t>, </a:t>
            </a:r>
            <a:r>
              <a:rPr lang="en-US" i="1" dirty="0">
                <a:hlinkClick r:id="rId3"/>
              </a:rPr>
              <a:t>CYBB</a:t>
            </a:r>
            <a:r>
              <a:rPr lang="en-US" dirty="0"/>
              <a:t>, </a:t>
            </a:r>
            <a:r>
              <a:rPr lang="en-US" i="1" dirty="0">
                <a:hlinkClick r:id="rId4"/>
              </a:rPr>
              <a:t>NCF1</a:t>
            </a:r>
            <a:r>
              <a:rPr lang="en-US" dirty="0"/>
              <a:t>, </a:t>
            </a:r>
            <a:r>
              <a:rPr lang="en-US" i="1" dirty="0">
                <a:hlinkClick r:id="rId5"/>
              </a:rPr>
              <a:t>NCF2</a:t>
            </a:r>
            <a:r>
              <a:rPr lang="en-US" dirty="0"/>
              <a:t>, or </a:t>
            </a:r>
            <a:r>
              <a:rPr lang="en-US" i="1" dirty="0">
                <a:hlinkClick r:id="rId6"/>
              </a:rPr>
              <a:t>NCF4</a:t>
            </a:r>
            <a:r>
              <a:rPr lang="en-US" dirty="0"/>
              <a:t> genes, CYBB inherited as X-linked while other 4 genes inherited as </a:t>
            </a:r>
            <a:r>
              <a:rPr lang="en-US" dirty="0" err="1"/>
              <a:t>autosomal</a:t>
            </a:r>
            <a:r>
              <a:rPr lang="en-US" dirty="0"/>
              <a:t> recessive. CGD is characterized by </a:t>
            </a:r>
            <a:r>
              <a:rPr lang="en-US" dirty="0" err="1"/>
              <a:t>neutrophils</a:t>
            </a:r>
            <a:r>
              <a:rPr lang="en-US" dirty="0"/>
              <a:t> and </a:t>
            </a:r>
            <a:r>
              <a:rPr lang="en-US" dirty="0" err="1"/>
              <a:t>monocytes</a:t>
            </a:r>
            <a:r>
              <a:rPr lang="en-US" dirty="0"/>
              <a:t> capable of normal </a:t>
            </a:r>
            <a:r>
              <a:rPr lang="en-US" dirty="0" err="1"/>
              <a:t>chemotaxis</a:t>
            </a:r>
            <a:r>
              <a:rPr lang="en-US" dirty="0"/>
              <a:t>, ingestion and </a:t>
            </a:r>
            <a:r>
              <a:rPr lang="en-US" dirty="0" err="1"/>
              <a:t>degranulation</a:t>
            </a:r>
            <a:r>
              <a:rPr lang="en-US" dirty="0"/>
              <a:t>, but unable to kill </a:t>
            </a:r>
            <a:r>
              <a:rPr lang="en-US" dirty="0" err="1"/>
              <a:t>catalase</a:t>
            </a:r>
            <a:r>
              <a:rPr lang="en-US" dirty="0"/>
              <a:t>-positive microorganisms due to defects in one of the 5 major subunits of NADPH </a:t>
            </a:r>
            <a:r>
              <a:rPr lang="en-US" dirty="0" err="1"/>
              <a:t>oxidase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Method</a:t>
            </a:r>
            <a:r>
              <a:rPr lang="en-US" dirty="0"/>
              <a:t>: The medical records of patients diagnosed with CGD within 1 year from August 2017 to July 2018 were reviewed and analyzed with respect to demographic data, age at presentation and diagnosis, clinical features, laboratory investigations, organisms isolated and treatment &amp; prophylaxis given.</a:t>
            </a:r>
          </a:p>
          <a:p>
            <a:r>
              <a:rPr lang="en-US" b="1" dirty="0"/>
              <a:t>Aim</a:t>
            </a:r>
            <a:r>
              <a:rPr lang="en-US" dirty="0"/>
              <a:t>: Increase awareness of pediatric physicians in </a:t>
            </a:r>
            <a:r>
              <a:rPr lang="en-US" dirty="0" err="1"/>
              <a:t>sohag</a:t>
            </a:r>
            <a:r>
              <a:rPr lang="en-US" dirty="0"/>
              <a:t> government about CGD for early diagnosis and early management.</a:t>
            </a:r>
          </a:p>
          <a:p>
            <a:r>
              <a:rPr lang="en-US" b="1" dirty="0"/>
              <a:t>Results: </a:t>
            </a:r>
            <a:r>
              <a:rPr lang="en-US" dirty="0"/>
              <a:t>15 patients were diagnosed with CGD in the period of the study with failure to thrive and </a:t>
            </a:r>
            <a:r>
              <a:rPr lang="en-US" dirty="0" err="1"/>
              <a:t>lymphadenopathy</a:t>
            </a:r>
            <a:r>
              <a:rPr lang="en-US" dirty="0"/>
              <a:t> were the common presentation of them.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Introduction</a:t>
            </a:r>
            <a:endParaRPr lang="en-US" dirty="0"/>
          </a:p>
          <a:p>
            <a:r>
              <a:rPr lang="en-US" b="1" dirty="0"/>
              <a:t> </a:t>
            </a:r>
            <a:r>
              <a:rPr lang="en-US" dirty="0"/>
              <a:t>Chronic </a:t>
            </a:r>
            <a:r>
              <a:rPr lang="en-US" dirty="0" err="1"/>
              <a:t>Granulomatous</a:t>
            </a:r>
            <a:r>
              <a:rPr lang="en-US" dirty="0"/>
              <a:t> Disease (CGD) was described for the first time by both B.H. Landing and R.A. Good in 1957 </a:t>
            </a:r>
            <a:r>
              <a:rPr lang="en-US" b="1" dirty="0"/>
              <a:t>(1).</a:t>
            </a:r>
            <a:r>
              <a:rPr lang="en-US" dirty="0"/>
              <a:t> CGD comprises a rare group of genetically determined changes affecting the immune system characterized by the inability of the body’s </a:t>
            </a:r>
            <a:r>
              <a:rPr lang="en-US" dirty="0" err="1"/>
              <a:t>phagocytic</a:t>
            </a:r>
            <a:r>
              <a:rPr lang="en-US" dirty="0"/>
              <a:t> cells (</a:t>
            </a:r>
            <a:r>
              <a:rPr lang="en-US" dirty="0" err="1"/>
              <a:t>neutrophil</a:t>
            </a:r>
            <a:r>
              <a:rPr lang="en-US" dirty="0"/>
              <a:t> and </a:t>
            </a:r>
            <a:r>
              <a:rPr lang="en-US" dirty="0" err="1"/>
              <a:t>monocyte</a:t>
            </a:r>
            <a:r>
              <a:rPr lang="en-US" dirty="0"/>
              <a:t> granulocytes) to kill certain </a:t>
            </a:r>
            <a:r>
              <a:rPr lang="en-US" dirty="0" err="1"/>
              <a:t>phagocytosed</a:t>
            </a:r>
            <a:r>
              <a:rPr lang="en-US" dirty="0"/>
              <a:t> microorganisms </a:t>
            </a:r>
            <a:r>
              <a:rPr lang="en-US" b="1" dirty="0"/>
              <a:t>(2).</a:t>
            </a:r>
            <a:r>
              <a:rPr lang="en-US" dirty="0"/>
              <a:t> This </a:t>
            </a:r>
            <a:r>
              <a:rPr lang="en-US" dirty="0" err="1"/>
              <a:t>phagocytic</a:t>
            </a:r>
            <a:r>
              <a:rPr lang="en-US" dirty="0"/>
              <a:t> cell defect is caused by mutations in the gene coding for the NADPH </a:t>
            </a:r>
            <a:r>
              <a:rPr lang="en-US" dirty="0" err="1"/>
              <a:t>oxidase</a:t>
            </a:r>
            <a:r>
              <a:rPr lang="en-US" dirty="0"/>
              <a:t> enzyme essential for the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microbicide</a:t>
            </a:r>
            <a:r>
              <a:rPr lang="en-US" dirty="0"/>
              <a:t> activity of </a:t>
            </a:r>
            <a:r>
              <a:rPr lang="en-US" dirty="0" err="1"/>
              <a:t>phagocytic</a:t>
            </a:r>
            <a:r>
              <a:rPr lang="en-US" dirty="0"/>
              <a:t> cells </a:t>
            </a:r>
            <a:r>
              <a:rPr lang="en-US" b="1" dirty="0"/>
              <a:t>(2).</a:t>
            </a:r>
            <a:r>
              <a:rPr lang="en-US" dirty="0"/>
              <a:t> The disease affects an average of one in every 250,000 live births. Affected children are subject to frequent severe bacterial and fungal infections with the </a:t>
            </a:r>
            <a:r>
              <a:rPr lang="en-US" dirty="0" err="1"/>
              <a:t>granulomatous</a:t>
            </a:r>
            <a:r>
              <a:rPr lang="en-US" dirty="0"/>
              <a:t> hallmark of inflammatory lesions in histological specimens from which the name CGD derives (</a:t>
            </a:r>
            <a:r>
              <a:rPr lang="en-US" b="1" dirty="0"/>
              <a:t>3</a:t>
            </a:r>
            <a:r>
              <a:rPr lang="en-US" dirty="0"/>
              <a:t>). Patients with CGD usually present in infancy or childhood with repeated, severe bacterial and/or fungal infections. However, delayed diagnosis in adulthood is also possible </a:t>
            </a:r>
            <a:r>
              <a:rPr lang="en-US" b="1" dirty="0"/>
              <a:t>(4).</a:t>
            </a:r>
            <a:r>
              <a:rPr lang="en-US" dirty="0"/>
              <a:t> The most common manifestations include infection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granulomatous</a:t>
            </a:r>
            <a:r>
              <a:rPr lang="en-US" dirty="0"/>
              <a:t> disease, inflammation, and failure to thrive (nutritional effects of chronic infection and inflammation). The disease is heterogeneous in its manifestations, related to the subtypes, and severity of the associated macrophage defect </a:t>
            </a:r>
            <a:r>
              <a:rPr lang="en-US" b="1" dirty="0"/>
              <a:t>(5).</a:t>
            </a:r>
            <a:r>
              <a:rPr lang="en-US" dirty="0"/>
              <a:t> In the majority of patients, the production of </a:t>
            </a:r>
            <a:r>
              <a:rPr lang="en-US" dirty="0" err="1"/>
              <a:t>superoxides</a:t>
            </a:r>
            <a:r>
              <a:rPr lang="en-US" dirty="0"/>
              <a:t> is </a:t>
            </a:r>
            <a:r>
              <a:rPr lang="en-US" dirty="0" err="1"/>
              <a:t>undetetectable</a:t>
            </a:r>
            <a:r>
              <a:rPr lang="en-US" dirty="0"/>
              <a:t> and the manifestations are therefore early and predictable to a great extent. In others, low level respiratory burst activity may delay manifestations or diagnosis into early adulthood </a:t>
            </a:r>
            <a:r>
              <a:rPr lang="en-US" b="1" dirty="0"/>
              <a:t>(6).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Most patients present with infectious illness, which include </a:t>
            </a:r>
            <a:r>
              <a:rPr lang="en-US" dirty="0" err="1"/>
              <a:t>sino</a:t>
            </a:r>
            <a:r>
              <a:rPr lang="en-US" dirty="0"/>
              <a:t> pulmonary disease, abscesses, or lymphadenitis. A provisional diagnosis of CGD is made by a DHR assay using flow </a:t>
            </a:r>
            <a:r>
              <a:rPr lang="en-US" dirty="0" err="1"/>
              <a:t>cytometry</a:t>
            </a:r>
            <a:r>
              <a:rPr lang="en-US" dirty="0"/>
              <a:t> or by </a:t>
            </a:r>
            <a:r>
              <a:rPr lang="en-US" dirty="0" err="1"/>
              <a:t>nitroblue</a:t>
            </a:r>
            <a:r>
              <a:rPr lang="en-US" dirty="0"/>
              <a:t> </a:t>
            </a:r>
            <a:r>
              <a:rPr lang="en-US" dirty="0" err="1"/>
              <a:t>tetrazolium</a:t>
            </a:r>
            <a:r>
              <a:rPr lang="en-US" dirty="0"/>
              <a:t> (NBT)</a:t>
            </a:r>
          </a:p>
          <a:p>
            <a:r>
              <a:rPr lang="en-US" dirty="0"/>
              <a:t>using light microscopy </a:t>
            </a:r>
            <a:r>
              <a:rPr lang="en-US" b="1" dirty="0"/>
              <a:t>(7).</a:t>
            </a:r>
            <a:r>
              <a:rPr lang="en-US" dirty="0"/>
              <a:t> Other manifestations are related more to inflammatory consequences and/or structural disease and resultant organ dysfunction </a:t>
            </a:r>
            <a:r>
              <a:rPr lang="en-US" b="1" dirty="0"/>
              <a:t>(8). </a:t>
            </a:r>
            <a:r>
              <a:rPr lang="en-US" dirty="0"/>
              <a:t>As there is a paucity of data on CGD from developing countries, we aim to study the clinical profile, microbiological spectrum in children diagnosed with CGD in a tertiary care hospital in </a:t>
            </a:r>
            <a:r>
              <a:rPr lang="en-US" dirty="0" err="1"/>
              <a:t>sohag</a:t>
            </a:r>
            <a:r>
              <a:rPr lang="en-US" dirty="0"/>
              <a:t> government over a span of 1 year.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b="1" dirty="0"/>
              <a:t>Results</a:t>
            </a:r>
            <a:endParaRPr lang="en-US" dirty="0"/>
          </a:p>
          <a:p>
            <a:r>
              <a:rPr lang="en-US" b="1" dirty="0"/>
              <a:t> </a:t>
            </a:r>
            <a:r>
              <a:rPr lang="en-US" dirty="0"/>
              <a:t>Our study had 9 males and 6 females with 11 (73.3%) having history of consanguinity. Their mean age at presentation and diagnosis was 2.25 years and 3.89 years respectively. Failure to thrive was present in 9 cases (60%),   </a:t>
            </a:r>
            <a:r>
              <a:rPr lang="en-US" dirty="0" err="1"/>
              <a:t>lymphadenopathy</a:t>
            </a:r>
            <a:r>
              <a:rPr lang="en-US" dirty="0"/>
              <a:t> in 9 cases (60 %) followed by </a:t>
            </a:r>
            <a:r>
              <a:rPr lang="en-US" dirty="0" err="1"/>
              <a:t>hepatomegaly</a:t>
            </a:r>
            <a:r>
              <a:rPr lang="en-US" dirty="0"/>
              <a:t> 6 cases (40 %) and </a:t>
            </a:r>
            <a:r>
              <a:rPr lang="en-US" dirty="0" err="1"/>
              <a:t>splenomegaly</a:t>
            </a:r>
            <a:r>
              <a:rPr lang="en-US" dirty="0"/>
              <a:t> in 4 cases (26.6 %). Multiple infections were present in the same patient with the commonest infection was abscesses 11 cases (73.3%) involving lungs, liver, subcutaneous tissue and brain followed by pneumonia 8 cases (53.3 %) followed by   lymphadenitis in 7 cases (46.6 %) , and </a:t>
            </a:r>
            <a:r>
              <a:rPr lang="en-US" dirty="0" err="1"/>
              <a:t>osteomyelitis</a:t>
            </a:r>
            <a:r>
              <a:rPr lang="en-US" dirty="0"/>
              <a:t> 6 cases  (40 %)</a:t>
            </a:r>
            <a:r>
              <a:rPr lang="en-US" b="1" dirty="0"/>
              <a:t>. </a:t>
            </a:r>
            <a:r>
              <a:rPr lang="en-US" dirty="0"/>
              <a:t>Organisms isolated from blood, stool and pus of infected lesions included </a:t>
            </a:r>
            <a:r>
              <a:rPr lang="en-US" b="1" dirty="0"/>
              <a:t>bacteria</a:t>
            </a:r>
            <a:r>
              <a:rPr lang="en-US" dirty="0"/>
              <a:t>- Staphylococci 6 cases  (40 %), Mycobacterium tuberculosis 3 cases (20 %), </a:t>
            </a:r>
            <a:r>
              <a:rPr lang="en-US" dirty="0" err="1"/>
              <a:t>Klebsiella</a:t>
            </a:r>
            <a:r>
              <a:rPr lang="en-US" dirty="0"/>
              <a:t> 1 case  (6.6%) and atypical mycobacterium 1 case ( 6.6 %) and </a:t>
            </a:r>
            <a:r>
              <a:rPr lang="en-US" b="1" dirty="0"/>
              <a:t>fungi</a:t>
            </a:r>
            <a:r>
              <a:rPr lang="en-US" dirty="0"/>
              <a:t>- </a:t>
            </a:r>
            <a:r>
              <a:rPr lang="en-US" dirty="0" err="1"/>
              <a:t>Aspergillus</a:t>
            </a:r>
            <a:r>
              <a:rPr lang="en-US" dirty="0"/>
              <a:t> 3 cases (20 %), Candida  1 (6.6 %) . Diagnosis was based on reduced </a:t>
            </a:r>
            <a:r>
              <a:rPr lang="en-US" dirty="0" err="1"/>
              <a:t>nitroblue</a:t>
            </a:r>
            <a:r>
              <a:rPr lang="en-US" dirty="0"/>
              <a:t> </a:t>
            </a:r>
            <a:r>
              <a:rPr lang="en-US" dirty="0" err="1"/>
              <a:t>tetrazolium</a:t>
            </a:r>
            <a:r>
              <a:rPr lang="en-US" dirty="0"/>
              <a:t> test (NBT) between 0-5 % in all patients and confirmed by </a:t>
            </a:r>
            <a:r>
              <a:rPr lang="en-US" dirty="0" err="1"/>
              <a:t>dihydrorhodamine</a:t>
            </a:r>
            <a:r>
              <a:rPr lang="en-US" dirty="0"/>
              <a:t> (DHR) assay in 100 % patients.  Complete blood count in all patients showed </a:t>
            </a:r>
            <a:r>
              <a:rPr lang="en-US" dirty="0" err="1"/>
              <a:t>leucocytosis</a:t>
            </a:r>
            <a:r>
              <a:rPr lang="en-US" dirty="0"/>
              <a:t> with marked </a:t>
            </a:r>
            <a:r>
              <a:rPr lang="en-US" dirty="0" err="1"/>
              <a:t>neutrophilia</a:t>
            </a:r>
            <a:r>
              <a:rPr lang="en-US" dirty="0"/>
              <a:t>. Also we excluded other common types of primary immune deficiency in all our cases by normal immunoglobulin levels and normal CD markers for T and B lymphocytes. All patients received  the needed treatment of the current infection but no one receive gamma interferon as it not available in Egypt,  3 cases are under preparation for  </a:t>
            </a:r>
          </a:p>
          <a:p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BM transplantation and all received antifungal and antibacterial prophylaxis.</a:t>
            </a:r>
          </a:p>
          <a:p>
            <a:r>
              <a:rPr lang="en-US" dirty="0"/>
              <a:t>4 patients are lost to follow-up. Genetic mutation analysis has been done in the 3 patients prepared for BMT.</a:t>
            </a:r>
          </a:p>
          <a:p>
            <a:pPr lvl="0"/>
            <a:r>
              <a:rPr lang="en-US" b="1" dirty="0"/>
              <a:t>Conclusion</a:t>
            </a:r>
            <a:r>
              <a:rPr lang="en-US" dirty="0"/>
              <a:t>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CGD is one of the primary immune deficiency disorders caused by defect in </a:t>
            </a:r>
            <a:r>
              <a:rPr lang="en-US" dirty="0" err="1"/>
              <a:t>phagocytic</a:t>
            </a:r>
            <a:r>
              <a:rPr lang="en-US" dirty="0"/>
              <a:t> function common present in Upper Egypt due to high </a:t>
            </a:r>
            <a:r>
              <a:rPr lang="en-US" dirty="0" err="1"/>
              <a:t>consangeous</a:t>
            </a:r>
            <a:r>
              <a:rPr lang="en-US" dirty="0"/>
              <a:t> rate. The commonest mode of presentation was skin and subcutaneous abscesses,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963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Chronic granulomatous disease in Sohag university hospital: Case series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granulomatous disease in Sohag university hospital: Case series </dc:title>
  <dc:creator>admin</dc:creator>
  <cp:lastModifiedBy>admin</cp:lastModifiedBy>
  <cp:revision>1</cp:revision>
  <dcterms:created xsi:type="dcterms:W3CDTF">2018-10-18T00:46:36Z</dcterms:created>
  <dcterms:modified xsi:type="dcterms:W3CDTF">2018-10-18T00:53:12Z</dcterms:modified>
</cp:coreProperties>
</file>